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6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5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9286AD2-18A9-4868-A4E3-7A2097A208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FD68DA-43BA-4508-8DE2-BA9BB7B2F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89754" y="639097"/>
            <a:ext cx="6253317" cy="3686015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“</a:t>
            </a:r>
            <a:r>
              <a:rPr lang="en-US" sz="5400" dirty="0" err="1" smtClean="0"/>
              <a:t>Maguru</a:t>
            </a:r>
            <a:r>
              <a:rPr lang="en-US" sz="5400" dirty="0" smtClean="0"/>
              <a:t> </a:t>
            </a:r>
            <a:r>
              <a:rPr lang="en-US" sz="5400" dirty="0" err="1" smtClean="0"/>
              <a:t>Bhasa</a:t>
            </a:r>
            <a:r>
              <a:rPr lang="en-US" sz="5400" dirty="0" smtClean="0"/>
              <a:t>”</a:t>
            </a:r>
            <a:br>
              <a:rPr lang="en-US" sz="5400" dirty="0" smtClean="0"/>
            </a:br>
            <a:r>
              <a:rPr lang="en-US" sz="5400" dirty="0" err="1" smtClean="0"/>
              <a:t>Stilistika-Estetika-Puitika</a:t>
            </a:r>
            <a:r>
              <a:rPr lang="en-US" sz="5400" dirty="0" smtClean="0"/>
              <a:t> </a:t>
            </a:r>
            <a:r>
              <a:rPr lang="en-US" sz="5400" dirty="0" err="1" smtClean="0"/>
              <a:t>dalam</a:t>
            </a:r>
            <a:r>
              <a:rPr lang="en-US" sz="5400" dirty="0" smtClean="0"/>
              <a:t> </a:t>
            </a:r>
            <a:r>
              <a:rPr lang="en-US" sz="5400" dirty="0" err="1" smtClean="0"/>
              <a:t>Pembacaan</a:t>
            </a:r>
            <a:r>
              <a:rPr lang="en-US" sz="5400" dirty="0" smtClean="0"/>
              <a:t> </a:t>
            </a:r>
            <a:r>
              <a:rPr lang="en-US" sz="5400" i="1" dirty="0" err="1" smtClean="0"/>
              <a:t>Palawakya</a:t>
            </a:r>
            <a:endParaRPr lang="en-US" sz="54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8E9CFF2-3777-4FF4-A759-8491175B0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89753" y="4672739"/>
            <a:ext cx="6269347" cy="1021498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Made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reland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udayana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tangkas</a:t>
            </a:r>
            <a:endParaRPr lang="en-US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INSTITUT MPU KUTURAN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E7A7CD63-7EC3-44F3-95D0-595C4019FF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427754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07980" cy="34515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91599"/>
            <a:ext cx="4607980" cy="30664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451537"/>
            <a:ext cx="4607980" cy="34006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347" y="2228044"/>
            <a:ext cx="6540333" cy="3709115"/>
          </a:xfrm>
        </p:spPr>
      </p:pic>
      <p:sp>
        <p:nvSpPr>
          <p:cNvPr id="9" name="Oval 8"/>
          <p:cNvSpPr/>
          <p:nvPr/>
        </p:nvSpPr>
        <p:spPr>
          <a:xfrm>
            <a:off x="1097280" y="2332364"/>
            <a:ext cx="3011081" cy="1996225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PALAWAKYA</a:t>
            </a:r>
            <a:endParaRPr lang="en-US" sz="2800" b="1" dirty="0"/>
          </a:p>
        </p:txBody>
      </p:sp>
      <p:sp>
        <p:nvSpPr>
          <p:cNvPr id="10" name="Rectangle 9"/>
          <p:cNvSpPr/>
          <p:nvPr/>
        </p:nvSpPr>
        <p:spPr>
          <a:xfrm>
            <a:off x="1097280" y="4328589"/>
            <a:ext cx="3294415" cy="160856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smtClean="0"/>
              <a:t>TEKNIK PEMBACAAN PROSA JAWA KUNA (</a:t>
            </a:r>
            <a:r>
              <a:rPr lang="en-US" b="1" i="1" dirty="0" smtClean="0"/>
              <a:t>PARWA</a:t>
            </a:r>
            <a:r>
              <a:rPr lang="en-US" b="1" dirty="0" smtClean="0"/>
              <a:t>) DENGAN INTONASI KHUSUS, TEKANAN, DAN TINGGI-RENDAH SUARA</a:t>
            </a:r>
          </a:p>
        </p:txBody>
      </p:sp>
    </p:spTree>
    <p:extLst>
      <p:ext uri="{BB962C8B-B14F-4D97-AF65-F5344CB8AC3E}">
        <p14:creationId xmlns:p14="http://schemas.microsoft.com/office/powerpoint/2010/main" val="308737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TEKNIK PALAWAKYA  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1313645" y="2704564"/>
            <a:ext cx="4391696" cy="261441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GURU BHASA</a:t>
            </a:r>
            <a:endParaRPr lang="en-US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645499" y="2382591"/>
            <a:ext cx="3724570" cy="325835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PEMBACAAN YANG MEMPERHATIKAN PEMENGGALAN KATA DEMI KATA DALAM SATU KESATUAN KALIMAT </a:t>
            </a:r>
          </a:p>
          <a:p>
            <a:pPr algn="ctr"/>
            <a:r>
              <a:rPr lang="en-US" sz="2400" dirty="0" smtClean="0"/>
              <a:t>(</a:t>
            </a:r>
            <a:r>
              <a:rPr lang="en-US" sz="2400" i="1" dirty="0" smtClean="0"/>
              <a:t>ONEK-ONEKAN</a:t>
            </a:r>
            <a:r>
              <a:rPr lang="en-US" sz="2400" dirty="0" smtClean="0"/>
              <a:t>)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85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22006" y="615609"/>
            <a:ext cx="6053070" cy="537306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i="1" dirty="0"/>
              <a:t>I </a:t>
            </a:r>
            <a:r>
              <a:rPr lang="en-US" sz="2400" i="1" dirty="0" err="1"/>
              <a:t>sěděngnyekā</a:t>
            </a:r>
            <a:r>
              <a:rPr lang="en-US" sz="2400" i="1" dirty="0"/>
              <a:t> tan </a:t>
            </a:r>
            <a:r>
              <a:rPr lang="en-US" sz="2400" i="1" dirty="0" err="1"/>
              <a:t>siddhekang</a:t>
            </a:r>
            <a:r>
              <a:rPr lang="en-US" sz="2400" i="1" dirty="0"/>
              <a:t> </a:t>
            </a:r>
            <a:r>
              <a:rPr lang="en-US" sz="2400" i="1" dirty="0" err="1"/>
              <a:t>yajña</a:t>
            </a:r>
            <a:r>
              <a:rPr lang="en-US" sz="2400" i="1" dirty="0"/>
              <a:t>, </a:t>
            </a:r>
            <a:r>
              <a:rPr lang="en-US" sz="2400" i="1" dirty="0" err="1"/>
              <a:t>manastāpa</a:t>
            </a:r>
            <a:r>
              <a:rPr lang="en-US" sz="2400" i="1" dirty="0"/>
              <a:t> </a:t>
            </a:r>
            <a:r>
              <a:rPr lang="en-US" sz="2400" i="1" dirty="0" err="1"/>
              <a:t>sira</a:t>
            </a:r>
            <a:r>
              <a:rPr lang="en-US" sz="2400" i="1" dirty="0"/>
              <a:t> </a:t>
            </a:r>
            <a:r>
              <a:rPr lang="en-US" sz="2400" i="1" dirty="0" err="1"/>
              <a:t>mahārāja</a:t>
            </a:r>
            <a:r>
              <a:rPr lang="en-US" sz="2400" i="1" dirty="0"/>
              <a:t> </a:t>
            </a:r>
            <a:r>
              <a:rPr lang="en-US" sz="2400" i="1" dirty="0" err="1"/>
              <a:t>Janamejaya</a:t>
            </a:r>
            <a:r>
              <a:rPr lang="en-US" sz="2400" i="1" dirty="0"/>
              <a:t>, </a:t>
            </a:r>
            <a:r>
              <a:rPr lang="en-US" sz="2400" i="1" dirty="0" err="1"/>
              <a:t>matangnyan</a:t>
            </a:r>
            <a:r>
              <a:rPr lang="en-US" sz="2400" i="1" dirty="0"/>
              <a:t> </a:t>
            </a:r>
            <a:r>
              <a:rPr lang="en-US" sz="2400" i="1" dirty="0" err="1"/>
              <a:t>sira</a:t>
            </a:r>
            <a:r>
              <a:rPr lang="en-US" sz="2400" i="1" dirty="0"/>
              <a:t> </a:t>
            </a:r>
            <a:r>
              <a:rPr lang="en-US" sz="2400" i="1" dirty="0" err="1"/>
              <a:t>pinacaritākěn</a:t>
            </a:r>
            <a:r>
              <a:rPr lang="en-US" sz="2400" i="1" dirty="0"/>
              <a:t> de </a:t>
            </a:r>
            <a:r>
              <a:rPr lang="en-US" sz="2400" i="1" dirty="0" err="1"/>
              <a:t>bhagawān</a:t>
            </a:r>
            <a:r>
              <a:rPr lang="en-US" sz="2400" i="1" dirty="0"/>
              <a:t> </a:t>
            </a:r>
            <a:r>
              <a:rPr lang="en-US" sz="2400" i="1" dirty="0" err="1"/>
              <a:t>Waiśampayana</a:t>
            </a:r>
            <a:r>
              <a:rPr lang="en-US" sz="2400" i="1" dirty="0"/>
              <a:t>. </a:t>
            </a:r>
            <a:endParaRPr lang="en-US" sz="2400" i="1" dirty="0" smtClean="0"/>
          </a:p>
          <a:p>
            <a:pPr algn="just"/>
            <a:r>
              <a:rPr lang="en-US" sz="2400" i="1" dirty="0" err="1" smtClean="0"/>
              <a:t>Sira</a:t>
            </a:r>
            <a:r>
              <a:rPr lang="en-US" sz="2400" i="1" dirty="0" smtClean="0"/>
              <a:t> </a:t>
            </a:r>
            <a:r>
              <a:rPr lang="en-US" sz="2400" i="1" dirty="0"/>
              <a:t>ta </a:t>
            </a:r>
            <a:r>
              <a:rPr lang="en-US" sz="2400" i="1" dirty="0" err="1"/>
              <a:t>manglālane</a:t>
            </a:r>
            <a:r>
              <a:rPr lang="en-US" sz="2400" i="1" dirty="0"/>
              <a:t> </a:t>
            </a:r>
            <a:r>
              <a:rPr lang="en-US" sz="2400" i="1" dirty="0" err="1"/>
              <a:t>prihati</a:t>
            </a:r>
            <a:r>
              <a:rPr lang="en-US" sz="2400" i="1" dirty="0"/>
              <a:t> </a:t>
            </a:r>
            <a:r>
              <a:rPr lang="en-US" sz="2400" i="1" dirty="0" err="1"/>
              <a:t>nira</a:t>
            </a:r>
            <a:r>
              <a:rPr lang="en-US" sz="2400" i="1" dirty="0"/>
              <a:t> </a:t>
            </a:r>
            <a:r>
              <a:rPr lang="en-US" sz="2400" i="1" dirty="0" err="1"/>
              <a:t>śrī</a:t>
            </a:r>
            <a:r>
              <a:rPr lang="en-US" sz="2400" i="1" dirty="0"/>
              <a:t> </a:t>
            </a:r>
            <a:r>
              <a:rPr lang="en-US" sz="2400" i="1" dirty="0" err="1"/>
              <a:t>mahārāja</a:t>
            </a:r>
            <a:r>
              <a:rPr lang="en-US" sz="2400" i="1" dirty="0"/>
              <a:t>. </a:t>
            </a:r>
            <a:endParaRPr lang="en-US" sz="2400" i="1" dirty="0" smtClean="0"/>
          </a:p>
          <a:p>
            <a:pPr algn="just"/>
            <a:r>
              <a:rPr lang="en-US" sz="2400" i="1" dirty="0" err="1" smtClean="0"/>
              <a:t>Umilu</a:t>
            </a:r>
            <a:r>
              <a:rPr lang="en-US" sz="2400" i="1" dirty="0" smtClean="0"/>
              <a:t> </a:t>
            </a:r>
            <a:r>
              <a:rPr lang="en-US" sz="2400" i="1" dirty="0"/>
              <a:t>ta </a:t>
            </a:r>
            <a:r>
              <a:rPr lang="en-US" sz="2400" i="1" dirty="0" err="1"/>
              <a:t>bhujangga</a:t>
            </a:r>
            <a:r>
              <a:rPr lang="en-US" sz="2400" i="1" dirty="0"/>
              <a:t> </a:t>
            </a:r>
            <a:r>
              <a:rPr lang="en-US" sz="2400" i="1" dirty="0" err="1"/>
              <a:t>mpu</a:t>
            </a:r>
            <a:r>
              <a:rPr lang="en-US" sz="2400" i="1" dirty="0"/>
              <a:t> </a:t>
            </a:r>
            <a:r>
              <a:rPr lang="en-US" sz="2400" i="1" dirty="0" err="1"/>
              <a:t>ruměngö</a:t>
            </a:r>
            <a:r>
              <a:rPr lang="en-US" sz="2400" i="1" dirty="0"/>
              <a:t> </a:t>
            </a:r>
            <a:r>
              <a:rPr lang="en-US" sz="2400" i="1" dirty="0" err="1"/>
              <a:t>carita</a:t>
            </a:r>
            <a:r>
              <a:rPr lang="en-US" sz="2400" i="1" dirty="0"/>
              <a:t> </a:t>
            </a:r>
            <a:r>
              <a:rPr lang="en-US" sz="2400" i="1" dirty="0" err="1"/>
              <a:t>nira</a:t>
            </a:r>
            <a:r>
              <a:rPr lang="en-US" sz="2400" i="1" dirty="0"/>
              <a:t>, </a:t>
            </a:r>
            <a:r>
              <a:rPr lang="en-US" sz="2400" i="1" dirty="0" err="1"/>
              <a:t>ngaran</a:t>
            </a:r>
            <a:r>
              <a:rPr lang="en-US" sz="2400" i="1" dirty="0"/>
              <a:t> </a:t>
            </a:r>
            <a:r>
              <a:rPr lang="en-US" sz="2400" i="1" dirty="0" err="1"/>
              <a:t>ing</a:t>
            </a:r>
            <a:r>
              <a:rPr lang="en-US" sz="2400" i="1" dirty="0"/>
              <a:t> </a:t>
            </a:r>
            <a:r>
              <a:rPr lang="en-US" sz="2400" i="1" dirty="0" err="1"/>
              <a:t>carita</a:t>
            </a:r>
            <a:r>
              <a:rPr lang="en-US" sz="2400" i="1" dirty="0"/>
              <a:t>: </a:t>
            </a:r>
            <a:endParaRPr lang="en-US" sz="2400" i="1" dirty="0" smtClean="0"/>
          </a:p>
          <a:p>
            <a:pPr algn="just"/>
            <a:r>
              <a:rPr lang="en-US" sz="2400" i="1" dirty="0" err="1" smtClean="0"/>
              <a:t>Aṣtadaśaparwa</a:t>
            </a:r>
            <a:r>
              <a:rPr lang="en-US" sz="2400" i="1" dirty="0"/>
              <a:t>, </a:t>
            </a:r>
            <a:r>
              <a:rPr lang="en-US" sz="2400" i="1" dirty="0" err="1"/>
              <a:t>gawe</a:t>
            </a:r>
            <a:r>
              <a:rPr lang="en-US" sz="2400" i="1" dirty="0"/>
              <a:t> </a:t>
            </a:r>
            <a:r>
              <a:rPr lang="en-US" sz="2400" i="1" dirty="0" err="1"/>
              <a:t>bhagawān</a:t>
            </a:r>
            <a:r>
              <a:rPr lang="en-US" sz="2400" i="1" dirty="0"/>
              <a:t> </a:t>
            </a:r>
            <a:r>
              <a:rPr lang="en-US" sz="2400" i="1" dirty="0" err="1"/>
              <a:t>byāsa</a:t>
            </a:r>
            <a:r>
              <a:rPr lang="en-US" sz="2400" i="1" dirty="0"/>
              <a:t>, </a:t>
            </a:r>
            <a:r>
              <a:rPr lang="en-US" sz="2400" i="1" dirty="0" err="1"/>
              <a:t>maka</a:t>
            </a:r>
            <a:r>
              <a:rPr lang="en-US" sz="2400" i="1" dirty="0"/>
              <a:t> </a:t>
            </a:r>
            <a:r>
              <a:rPr lang="en-US" sz="2400" i="1" dirty="0" err="1"/>
              <a:t>padārtha</a:t>
            </a:r>
            <a:r>
              <a:rPr lang="en-US" sz="2400" i="1" dirty="0"/>
              <a:t> </a:t>
            </a:r>
            <a:r>
              <a:rPr lang="en-US" sz="2400" i="1" dirty="0" err="1"/>
              <a:t>paprang</a:t>
            </a:r>
            <a:r>
              <a:rPr lang="en-US" sz="2400" i="1" dirty="0"/>
              <a:t> sang </a:t>
            </a:r>
            <a:r>
              <a:rPr lang="en-US" sz="2400" i="1" dirty="0" err="1"/>
              <a:t>Korawa</a:t>
            </a:r>
            <a:r>
              <a:rPr lang="en-US" sz="2400" i="1" dirty="0"/>
              <a:t> </a:t>
            </a:r>
            <a:r>
              <a:rPr lang="en-US" sz="2400" i="1" dirty="0" err="1"/>
              <a:t>Pāṇdawa</a:t>
            </a:r>
            <a:r>
              <a:rPr lang="en-US" sz="2400" i="1" dirty="0"/>
              <a:t> ring </a:t>
            </a:r>
            <a:r>
              <a:rPr lang="en-US" sz="2400" i="1" dirty="0" err="1"/>
              <a:t>Kuruksetra</a:t>
            </a:r>
            <a:r>
              <a:rPr lang="en-US" sz="2400" i="1" dirty="0"/>
              <a:t> </a:t>
            </a:r>
            <a:r>
              <a:rPr lang="en-US" sz="2400" i="1" dirty="0" err="1"/>
              <a:t>maṇdala</a:t>
            </a:r>
            <a:r>
              <a:rPr lang="en-US" sz="2400" i="1" dirty="0"/>
              <a:t>, </a:t>
            </a:r>
            <a:r>
              <a:rPr lang="en-US" sz="2400" i="1" dirty="0" err="1"/>
              <a:t>cinaritākěn</a:t>
            </a:r>
            <a:r>
              <a:rPr lang="en-US" sz="2400" i="1" dirty="0"/>
              <a:t> de </a:t>
            </a:r>
            <a:r>
              <a:rPr lang="en-US" sz="2400" i="1" dirty="0" err="1"/>
              <a:t>bhagawān</a:t>
            </a:r>
            <a:r>
              <a:rPr lang="en-US" sz="2400" i="1" dirty="0"/>
              <a:t> </a:t>
            </a:r>
            <a:r>
              <a:rPr lang="en-US" sz="2400" i="1" dirty="0" err="1"/>
              <a:t>Waiśampayana</a:t>
            </a:r>
            <a:r>
              <a:rPr lang="en-US" sz="2400" i="1" dirty="0"/>
              <a:t>.  </a:t>
            </a:r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943" y="615609"/>
            <a:ext cx="4443212" cy="2488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43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PENJIWAAN DALAM PALAWAKYA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313645" y="2704564"/>
            <a:ext cx="4391696" cy="261441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GURU RASA</a:t>
            </a:r>
            <a:endParaRPr lang="en-US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45499" y="2382591"/>
            <a:ext cx="3724570" cy="3258355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PEMBACAAN YANG DISERTAI DENGAN PENJIWAAN (EMOSI) SESUAI DENGAN SITUASI TEKS (SEDIH, MARAH, TEGAS, HALUS, DLL)</a:t>
            </a:r>
          </a:p>
        </p:txBody>
      </p:sp>
    </p:spTree>
    <p:extLst>
      <p:ext uri="{BB962C8B-B14F-4D97-AF65-F5344CB8AC3E}">
        <p14:creationId xmlns:p14="http://schemas.microsoft.com/office/powerpoint/2010/main" val="170395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84"/>
          <a:stretch/>
        </p:blipFill>
        <p:spPr>
          <a:xfrm>
            <a:off x="677919" y="463639"/>
            <a:ext cx="3922166" cy="565382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38" y="702048"/>
            <a:ext cx="4093132" cy="3921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73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FBDCECDC-EEE3-4128-AA5E-82A8C0879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AB2EA78-AEB3-469B-9025-3B17201A4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 anchor="ctr">
            <a:normAutofit/>
          </a:bodyPr>
          <a:lstStyle/>
          <a:p>
            <a:pPr lvl="0"/>
            <a:r>
              <a:rPr lang="en-US" sz="4800" i="1" dirty="0" smtClean="0">
                <a:solidFill>
                  <a:srgbClr val="FFFFFF"/>
                </a:solidFill>
              </a:rPr>
              <a:t>MATUR SUKSMA</a:t>
            </a:r>
            <a:endParaRPr lang="en-US" sz="4800" i="1" dirty="0">
              <a:solidFill>
                <a:srgbClr val="FFFFFF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4260EDE0-989C-4E16-AF94-F652294D82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55E1F2F-E259-4EA8-9FFD-3A10AF541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14609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WO.pptx" id="{769520F8-BFE5-4C8C-A7AA-375C025A91CE}" vid="{AEAFD717-D3C8-4034-8F7E-D5220B0CCEB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monochrome</Template>
  <TotalTime>0</TotalTime>
  <Words>137</Words>
  <Application>Microsoft Office PowerPoint</Application>
  <PresentationFormat>Widescreen</PresentationFormat>
  <Paragraphs>18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Bookman Old Style</vt:lpstr>
      <vt:lpstr>Calibri</vt:lpstr>
      <vt:lpstr>Franklin Gothic Book</vt:lpstr>
      <vt:lpstr>1_RetrospectVTI</vt:lpstr>
      <vt:lpstr>“Maguru Bhasa” Stilistika-Estetika-Puitika dalam Pembacaan Palawakya</vt:lpstr>
      <vt:lpstr>Pengantar</vt:lpstr>
      <vt:lpstr>TEKNIK PALAWAKYA  </vt:lpstr>
      <vt:lpstr>PowerPoint Presentation</vt:lpstr>
      <vt:lpstr>PENJIWAAN DALAM PALAWAKYA </vt:lpstr>
      <vt:lpstr>PowerPoint Presentation</vt:lpstr>
      <vt:lpstr>MATUR SUKSMA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2025-12-16T12:11:45Z</dcterms:created>
  <dcterms:modified xsi:type="dcterms:W3CDTF">2025-12-16T14:45:47Z</dcterms:modified>
</cp:coreProperties>
</file>